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6" r:id="rId3"/>
    <p:sldId id="282" r:id="rId4"/>
    <p:sldId id="277" r:id="rId5"/>
    <p:sldId id="278" r:id="rId6"/>
    <p:sldId id="279" r:id="rId7"/>
    <p:sldId id="281" r:id="rId8"/>
    <p:sldId id="280" r:id="rId9"/>
    <p:sldId id="283" r:id="rId10"/>
    <p:sldId id="284" r:id="rId11"/>
    <p:sldId id="274" r:id="rId12"/>
    <p:sldId id="268" r:id="rId13"/>
    <p:sldId id="269" r:id="rId14"/>
    <p:sldId id="271" r:id="rId15"/>
    <p:sldId id="270" r:id="rId16"/>
    <p:sldId id="275" r:id="rId17"/>
    <p:sldId id="272" r:id="rId18"/>
    <p:sldId id="273" r:id="rId19"/>
    <p:sldId id="258" r:id="rId20"/>
    <p:sldId id="260" r:id="rId21"/>
    <p:sldId id="259" r:id="rId22"/>
    <p:sldId id="257" r:id="rId23"/>
    <p:sldId id="266" r:id="rId24"/>
    <p:sldId id="262" r:id="rId25"/>
    <p:sldId id="261" r:id="rId26"/>
    <p:sldId id="265" r:id="rId27"/>
    <p:sldId id="263" r:id="rId28"/>
    <p:sldId id="264" r:id="rId29"/>
    <p:sldId id="26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373B-250F-6446-8CBC-66E18218FE48}" type="datetimeFigureOut">
              <a:rPr lang="en-US" smtClean="0"/>
              <a:t>8/25/16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38F43-07FC-D54A-8B6C-ADA7A8BD5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Projected density around Peas vs. sample matched in luminosity and redshift</a:t>
            </a:r>
          </a:p>
          <a:p>
            <a:r>
              <a:rPr lang="en-US" dirty="0" smtClean="0"/>
              <a:t>Looked within 1Mpc, and </a:t>
            </a:r>
            <a:r>
              <a:rPr lang="en-US" dirty="0" err="1" smtClean="0"/>
              <a:t>imag</a:t>
            </a:r>
            <a:r>
              <a:rPr lang="en-US" dirty="0" smtClean="0"/>
              <a:t> &gt; -20.5 </a:t>
            </a:r>
          </a:p>
          <a:p>
            <a:r>
              <a:rPr lang="en-US" dirty="0" smtClean="0"/>
              <a:t>Peas lie in lower density regions than typical gal at same </a:t>
            </a:r>
            <a:r>
              <a:rPr lang="en-US" dirty="0" err="1" smtClean="0"/>
              <a:t>i</a:t>
            </a:r>
            <a:r>
              <a:rPr lang="en-US" dirty="0" smtClean="0"/>
              <a:t>-band luminosity</a:t>
            </a:r>
          </a:p>
          <a:p>
            <a:r>
              <a:rPr lang="en-US" dirty="0" smtClean="0"/>
              <a:t>KS test 8 sigma</a:t>
            </a:r>
          </a:p>
          <a:p>
            <a:r>
              <a:rPr lang="en-US" dirty="0" smtClean="0"/>
              <a:t>Median environmental density less than 2/3rds normal galaxies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(10,20 &amp; 40 </a:t>
            </a:r>
            <a:r>
              <a:rPr lang="en-US" sz="1200" b="1" dirty="0" err="1" smtClean="0"/>
              <a:t>Mpc</a:t>
            </a:r>
            <a:r>
              <a:rPr lang="en-US" sz="1200" b="1" dirty="0" smtClean="0"/>
              <a:t>/h) – red circles</a:t>
            </a:r>
          </a:p>
          <a:p>
            <a:r>
              <a:rPr lang="en-US" dirty="0" smtClean="0"/>
              <a:t>Strongly prefer low density environments. . .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9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A1B8-256A-4043-B15C-DABA2CFBA9E7}" type="datetimeFigureOut">
              <a:rPr lang="en-US" smtClean="0"/>
              <a:t>8/25/16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Urry</a:t>
            </a:r>
            <a:r>
              <a:rPr lang="en-US" dirty="0" smtClean="0"/>
              <a:t> Group Weekly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Thursday, </a:t>
            </a:r>
            <a:r>
              <a:rPr lang="en-US" dirty="0" smtClean="0"/>
              <a:t>August 24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5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Family picnic in NY!!!</a:t>
            </a:r>
          </a:p>
          <a:p>
            <a:r>
              <a:rPr lang="en-US" dirty="0" smtClean="0"/>
              <a:t>Classes start!</a:t>
            </a:r>
          </a:p>
          <a:p>
            <a:r>
              <a:rPr lang="en-US" dirty="0" smtClean="0"/>
              <a:t>Write proposal</a:t>
            </a:r>
          </a:p>
          <a:p>
            <a:r>
              <a:rPr lang="en-US" dirty="0" smtClean="0"/>
              <a:t>Finalize matched-sample, and build distribution of neighbors within 1 </a:t>
            </a:r>
            <a:r>
              <a:rPr lang="en-US" dirty="0" err="1" smtClean="0"/>
              <a:t>Mpc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9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83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HST Search - PEAS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08100"/>
            <a:ext cx="85979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63 of the 1346 ‘new’ BOSS peas are in HST imaging + 11 of the 24 original peas not in BOSS search result</a:t>
            </a:r>
          </a:p>
          <a:p>
            <a:pPr lvl="1"/>
            <a:r>
              <a:rPr lang="en-US" dirty="0" smtClean="0"/>
              <a:t>Trying to get actual data now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Recent proposals:</a:t>
            </a:r>
          </a:p>
          <a:p>
            <a:pPr lvl="1"/>
            <a:r>
              <a:rPr lang="en-US" b="1" dirty="0"/>
              <a:t>Lyman alpha escape in Green Pea galaxies (give peas a chance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/>
              <a:t>Green Pea Galaxies: Extreme, Optically-Thin Starbursts</a:t>
            </a:r>
            <a:r>
              <a:rPr lang="en-US" b="1" dirty="0" smtClean="0"/>
              <a:t>?</a:t>
            </a:r>
          </a:p>
          <a:p>
            <a:pPr lvl="1"/>
            <a:r>
              <a:rPr lang="en-US" b="1" dirty="0"/>
              <a:t>UV Spectroscopy of Lyman Break Galaxy Analogs: A Local Window on the Early </a:t>
            </a:r>
            <a:r>
              <a:rPr lang="en-US" b="1" dirty="0" smtClean="0"/>
              <a:t>Universe</a:t>
            </a:r>
            <a:endParaRPr lang="en-US" dirty="0"/>
          </a:p>
          <a:p>
            <a:pPr lvl="1"/>
            <a:r>
              <a:rPr lang="en-US" b="1" dirty="0"/>
              <a:t>Origin of double peaks in Lyman-alpha spectra: diffuse halos or Lyman continuum leakage?</a:t>
            </a:r>
            <a:endParaRPr lang="en-US" dirty="0"/>
          </a:p>
          <a:p>
            <a:pPr lvl="1"/>
            <a:r>
              <a:rPr lang="en-US" b="1" dirty="0"/>
              <a:t>Unveiling the Dark Baryons II: the First Sample of OVI Emission Imaging</a:t>
            </a:r>
            <a:endParaRPr lang="en-US" dirty="0"/>
          </a:p>
          <a:p>
            <a:pPr lvl="1"/>
            <a:r>
              <a:rPr lang="en-US" b="1" dirty="0"/>
              <a:t>UV Snapshot of Low-redshift Massive Star-forming Galaxies: Searching for the Analogs of High-redshift Clumpy Galaxies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3" y="122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Cleaning DR 12 Pea Sample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113" y="1257300"/>
            <a:ext cx="8956062" cy="4525963"/>
          </a:xfrm>
        </p:spPr>
        <p:txBody>
          <a:bodyPr/>
          <a:lstStyle/>
          <a:p>
            <a:r>
              <a:rPr lang="en-US" dirty="0" smtClean="0"/>
              <a:t>Select ‘clean’ photometry flag (huge leap forward)</a:t>
            </a:r>
          </a:p>
          <a:p>
            <a:r>
              <a:rPr lang="en-US" dirty="0" smtClean="0"/>
              <a:t>Issues still remaining: a couple in another galaxy, </a:t>
            </a:r>
          </a:p>
          <a:p>
            <a:pPr lvl="1"/>
            <a:r>
              <a:rPr lang="en-US" dirty="0" smtClean="0"/>
              <a:t>a few with spectra missing OIII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44" y="3712448"/>
            <a:ext cx="4121415" cy="3145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429000"/>
            <a:ext cx="2552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3" y="122238"/>
            <a:ext cx="8229600" cy="1143000"/>
          </a:xfrm>
        </p:spPr>
        <p:txBody>
          <a:bodyPr/>
          <a:lstStyle/>
          <a:p>
            <a:r>
              <a:rPr lang="en-US" dirty="0" smtClean="0"/>
              <a:t>Cleaning DR 12 Pea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113" y="1257300"/>
            <a:ext cx="8956062" cy="4525963"/>
          </a:xfrm>
        </p:spPr>
        <p:txBody>
          <a:bodyPr/>
          <a:lstStyle/>
          <a:p>
            <a:r>
              <a:rPr lang="en-US" dirty="0" smtClean="0"/>
              <a:t>Original Sample required A/N &gt; 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Looking at these images</a:t>
            </a:r>
          </a:p>
          <a:p>
            <a:pPr lvl="1"/>
            <a:r>
              <a:rPr lang="en-US" dirty="0" smtClean="0"/>
              <a:t>I see lots with neighbors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600" y="1905338"/>
            <a:ext cx="56515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Peas Search in DR12</a:t>
            </a:r>
          </a:p>
          <a:p>
            <a:r>
              <a:rPr lang="it-IT" dirty="0"/>
              <a:t>DR12 (color &amp; </a:t>
            </a:r>
            <a:r>
              <a:rPr lang="it-IT" dirty="0" err="1"/>
              <a:t>size</a:t>
            </a:r>
            <a:r>
              <a:rPr lang="it-IT" dirty="0"/>
              <a:t>):        4155</a:t>
            </a:r>
          </a:p>
          <a:p>
            <a:r>
              <a:rPr lang="en-US" dirty="0"/>
              <a:t>DR12 Portsmouth Group:        2203</a:t>
            </a:r>
          </a:p>
          <a:p>
            <a:r>
              <a:rPr lang="en-US" dirty="0"/>
              <a:t>DR12 Portsmouth Group SF:        1592</a:t>
            </a:r>
          </a:p>
          <a:p>
            <a:r>
              <a:rPr lang="en-US" dirty="0"/>
              <a:t>DR12 Portsmouth Group SF &amp; clean </a:t>
            </a:r>
            <a:r>
              <a:rPr lang="en-US" dirty="0" err="1"/>
              <a:t>phot</a:t>
            </a:r>
            <a:r>
              <a:rPr lang="en-US" dirty="0"/>
              <a:t>:        1454</a:t>
            </a:r>
          </a:p>
          <a:p>
            <a:r>
              <a:rPr lang="en-US" dirty="0"/>
              <a:t>DR12 A/N </a:t>
            </a:r>
            <a:r>
              <a:rPr lang="en-US" dirty="0" err="1"/>
              <a:t>gt</a:t>
            </a:r>
            <a:r>
              <a:rPr lang="en-US" dirty="0"/>
              <a:t> 3 in all lines:         739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4343400"/>
            <a:ext cx="3644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0"/>
            <a:ext cx="6980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rgbClr val="FF0000"/>
                </a:solidFill>
              </a:rPr>
              <a:t>Neighbors w/out spec/</a:t>
            </a:r>
            <a:r>
              <a:rPr lang="en-US" strike="sngStrike" dirty="0" err="1" smtClean="0">
                <a:solidFill>
                  <a:srgbClr val="FF0000"/>
                </a:solidFill>
              </a:rPr>
              <a:t>photoz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(3)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‘new’ DR 12 Peas</a:t>
            </a:r>
          </a:p>
          <a:p>
            <a:r>
              <a:rPr lang="en-US" dirty="0" smtClean="0"/>
              <a:t>Search for neighbors in DR 12 catalog (no z, </a:t>
            </a:r>
            <a:r>
              <a:rPr lang="en-US" dirty="0" err="1" smtClean="0"/>
              <a:t>photoz</a:t>
            </a:r>
            <a:r>
              <a:rPr lang="en-US" dirty="0" smtClean="0"/>
              <a:t> required)</a:t>
            </a:r>
          </a:p>
          <a:p>
            <a:r>
              <a:rPr lang="en-US" dirty="0" smtClean="0"/>
              <a:t>Download HST images where available for comparison.  Create HST gallery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6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94" y="274638"/>
            <a:ext cx="6347506" cy="640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292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Cardamone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800" y="2535400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Projected density around Peas vs. sample matched in luminosity and redshift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Looked within projected 1Mpc, and </a:t>
            </a:r>
            <a:r>
              <a:rPr lang="en-US" sz="2000" i="1" dirty="0" err="1" smtClean="0"/>
              <a:t>imag</a:t>
            </a:r>
            <a:r>
              <a:rPr lang="en-US" sz="2000" i="1" dirty="0" smtClean="0"/>
              <a:t> &gt; -20.5 </a:t>
            </a:r>
          </a:p>
        </p:txBody>
      </p:sp>
    </p:spTree>
    <p:extLst>
      <p:ext uri="{BB962C8B-B14F-4D97-AF65-F5344CB8AC3E}">
        <p14:creationId xmlns:p14="http://schemas.microsoft.com/office/powerpoint/2010/main" val="6921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up what I did this summer – in progress</a:t>
            </a:r>
          </a:p>
          <a:p>
            <a:r>
              <a:rPr lang="en-US" dirty="0" smtClean="0"/>
              <a:t>DR13 neighbors (spec, </a:t>
            </a:r>
            <a:r>
              <a:rPr lang="en-US" dirty="0" err="1" smtClean="0"/>
              <a:t>phot</a:t>
            </a:r>
            <a:r>
              <a:rPr lang="en-US" dirty="0" smtClean="0"/>
              <a:t>, photo-z) 1 </a:t>
            </a:r>
            <a:r>
              <a:rPr lang="en-US" dirty="0" err="1" smtClean="0"/>
              <a:t>Mpc</a:t>
            </a:r>
            <a:r>
              <a:rPr lang="en-US" dirty="0" smtClean="0"/>
              <a:t> – </a:t>
            </a:r>
            <a:r>
              <a:rPr lang="en-US" i="1" dirty="0" smtClean="0"/>
              <a:t>done!</a:t>
            </a:r>
            <a:endParaRPr lang="en-US" i="1" dirty="0" smtClean="0"/>
          </a:p>
          <a:p>
            <a:r>
              <a:rPr lang="en-US" dirty="0" smtClean="0"/>
              <a:t>Start learning </a:t>
            </a:r>
            <a:r>
              <a:rPr lang="en-US" dirty="0" err="1" smtClean="0"/>
              <a:t>compute.sciserver.org</a:t>
            </a:r>
            <a:r>
              <a:rPr lang="en-US" dirty="0" smtClean="0"/>
              <a:t> (Read in a catalog from </a:t>
            </a:r>
            <a:r>
              <a:rPr lang="en-US" dirty="0" err="1" smtClean="0"/>
              <a:t>casjobs</a:t>
            </a:r>
            <a:r>
              <a:rPr lang="en-US" dirty="0" smtClean="0"/>
              <a:t>) – not started</a:t>
            </a:r>
          </a:p>
          <a:p>
            <a:r>
              <a:rPr lang="en-US" dirty="0" smtClean="0"/>
              <a:t>Matched sample – in progress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91"/>
            <a:ext cx="9144000" cy="8405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74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Kevin’s HST SNAP proposal / ~15 </a:t>
            </a:r>
            <a:r>
              <a:rPr lang="en-US" sz="2200" b="1" dirty="0" err="1" smtClean="0"/>
              <a:t>Mpc</a:t>
            </a:r>
            <a:r>
              <a:rPr lang="en-US" sz="2200" b="1" dirty="0" smtClean="0"/>
              <a:t>/h to nearest DR7 LRGs</a:t>
            </a:r>
          </a:p>
          <a:p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82933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Environment of Green Peas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idea – match peas to a Mock Universe</a:t>
            </a:r>
          </a:p>
          <a:p>
            <a:r>
              <a:rPr lang="en-US" dirty="0" smtClean="0"/>
              <a:t>Looking at abundance matching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distance to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(W/in </a:t>
            </a:r>
            <a:r>
              <a:rPr lang="en-US" dirty="0" err="1" smtClean="0"/>
              <a:t>Mstar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e.g., distribution of Neighbors within 1/5 </a:t>
            </a:r>
            <a:r>
              <a:rPr lang="en-US" dirty="0" err="1" smtClean="0"/>
              <a:t>Mpc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1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74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Searching for Pea Neighbors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42" y="1189374"/>
            <a:ext cx="8637778" cy="49916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Starting with the original sample of 80 peas, looking within 50 </a:t>
            </a:r>
            <a:r>
              <a:rPr lang="en-US" dirty="0" err="1" smtClean="0"/>
              <a:t>Mpc</a:t>
            </a:r>
            <a:r>
              <a:rPr lang="en-US" dirty="0"/>
              <a:t> </a:t>
            </a:r>
            <a:r>
              <a:rPr lang="en-US" dirty="0" smtClean="0"/>
              <a:t>projected</a:t>
            </a:r>
          </a:p>
          <a:p>
            <a:pPr marL="0" indent="0">
              <a:buNone/>
            </a:pPr>
            <a:r>
              <a:rPr lang="en-US" dirty="0" smtClean="0"/>
              <a:t>Neighbors found with </a:t>
            </a:r>
            <a:r>
              <a:rPr lang="en-US" dirty="0" err="1" smtClean="0"/>
              <a:t>specz</a:t>
            </a:r>
            <a:r>
              <a:rPr lang="en-US" dirty="0" smtClean="0"/>
              <a:t>         					427 </a:t>
            </a:r>
          </a:p>
          <a:p>
            <a:pPr marL="0" indent="0">
              <a:buNone/>
            </a:pPr>
            <a:r>
              <a:rPr lang="en-US" dirty="0"/>
              <a:t>Neighbors in photometric catalog      </a:t>
            </a:r>
            <a:r>
              <a:rPr lang="en-US" dirty="0" smtClean="0"/>
              <a:t>			120595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with photo </a:t>
            </a:r>
            <a:r>
              <a:rPr lang="en-US" dirty="0" smtClean="0"/>
              <a:t>redshift </a:t>
            </a:r>
            <a:r>
              <a:rPr lang="en-US" dirty="0" err="1" smtClean="0"/>
              <a:t>est</a:t>
            </a:r>
            <a:r>
              <a:rPr lang="en-US" dirty="0"/>
              <a:t>       </a:t>
            </a:r>
            <a:r>
              <a:rPr lang="en-US" dirty="0" smtClean="0"/>
              <a:t>		20743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w/ </a:t>
            </a:r>
            <a:r>
              <a:rPr lang="en-US" dirty="0" err="1"/>
              <a:t>photoz</a:t>
            </a:r>
            <a:r>
              <a:rPr lang="en-US" dirty="0"/>
              <a:t> in 1sig of </a:t>
            </a:r>
            <a:r>
              <a:rPr lang="en-US" dirty="0" smtClean="0"/>
              <a:t>pea z </a:t>
            </a:r>
            <a:r>
              <a:rPr lang="en-US" dirty="0"/>
              <a:t>        9844 </a:t>
            </a:r>
          </a:p>
          <a:p>
            <a:pPr marL="0" indent="0">
              <a:buNone/>
            </a:pPr>
            <a:r>
              <a:rPr lang="en-US" dirty="0" smtClean="0"/>
              <a:t>							+ -&gt; photo </a:t>
            </a:r>
            <a:r>
              <a:rPr lang="en-US" dirty="0"/>
              <a:t>error class 1        3560 </a:t>
            </a:r>
          </a:p>
          <a:p>
            <a:pPr marL="0" indent="0">
              <a:buNone/>
            </a:pPr>
            <a:r>
              <a:rPr lang="en-US" i="1" dirty="0" smtClean="0"/>
              <a:t>*** only a handful (35) remain if looking within 5 </a:t>
            </a:r>
            <a:r>
              <a:rPr lang="en-US" i="1" dirty="0" err="1" smtClean="0"/>
              <a:t>Mpc</a:t>
            </a:r>
            <a:r>
              <a:rPr lang="is-IS" i="1" dirty="0" smtClean="0"/>
              <a:t>… ***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22113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Compute 3D distance between a pea &amp; a neighbor using redshifts (</a:t>
            </a:r>
            <a:r>
              <a:rPr lang="en-US" dirty="0" err="1" smtClean="0"/>
              <a:t>lumdist.pro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a selection sample for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. . . </a:t>
            </a:r>
          </a:p>
          <a:p>
            <a:r>
              <a:rPr lang="en-US" dirty="0" smtClean="0"/>
              <a:t>Finalize DR12 selection of peas for follow-ups (still cleaning), figure out how to avoid galaxies!</a:t>
            </a:r>
          </a:p>
          <a:p>
            <a:r>
              <a:rPr lang="en-US" dirty="0" smtClean="0"/>
              <a:t>Start learning </a:t>
            </a:r>
            <a:r>
              <a:rPr lang="en-US" dirty="0" err="1" smtClean="0"/>
              <a:t>compute.sciserver.org</a:t>
            </a:r>
            <a:r>
              <a:rPr lang="en-US" dirty="0" smtClean="0"/>
              <a:t> (Read in a catalog from </a:t>
            </a:r>
            <a:r>
              <a:rPr lang="en-US" dirty="0" err="1" smtClean="0"/>
              <a:t>casjobs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6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473200"/>
            <a:ext cx="9055100" cy="5384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Photo-z catalog compared to spec for the DR12 Peas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Peas in DR12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Sample was 251 in color, 80 SF spectra (9 stripe 82)</a:t>
            </a:r>
          </a:p>
          <a:p>
            <a:r>
              <a:rPr lang="en-US" dirty="0" smtClean="0"/>
              <a:t>DR12 search 4155 in color / size / EW OIII</a:t>
            </a:r>
          </a:p>
          <a:p>
            <a:pPr lvl="1"/>
            <a:r>
              <a:rPr lang="en-US" dirty="0" smtClean="0"/>
              <a:t>Portsmouth Gandalf fits: 2203</a:t>
            </a:r>
          </a:p>
          <a:p>
            <a:pPr lvl="1"/>
            <a:r>
              <a:rPr lang="en-US" dirty="0" smtClean="0"/>
              <a:t>Star Forming BPT 1469</a:t>
            </a:r>
            <a:r>
              <a:rPr lang="en-US" b="1" dirty="0"/>
              <a:t> </a:t>
            </a:r>
            <a:r>
              <a:rPr lang="en-US" b="1" dirty="0" smtClean="0"/>
              <a:t>- </a:t>
            </a:r>
            <a:r>
              <a:rPr lang="is-IS" b="1" dirty="0" smtClean="0"/>
              <a:t>1346</a:t>
            </a:r>
            <a:r>
              <a:rPr lang="en-US" dirty="0" smtClean="0"/>
              <a:t> w/ clean </a:t>
            </a:r>
            <a:r>
              <a:rPr lang="en-US" dirty="0" err="1" smtClean="0"/>
              <a:t>phot</a:t>
            </a:r>
            <a:endParaRPr lang="en-US" b="1" dirty="0" smtClean="0"/>
          </a:p>
          <a:p>
            <a:pPr lvl="1"/>
            <a:r>
              <a:rPr lang="en-US" dirty="0" smtClean="0"/>
              <a:t>(45 in Stripe 82)</a:t>
            </a:r>
          </a:p>
          <a:p>
            <a:r>
              <a:rPr lang="en-US" dirty="0" smtClean="0"/>
              <a:t>Note this recovers 57 of the 80 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3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from Original 80 not recovered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8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n-US" dirty="0" smtClean="0"/>
              <a:t> BAD photometry – near bright objects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r>
              <a:rPr lang="en-US" dirty="0" smtClean="0"/>
              <a:t>2 not in Portsmouth Catalog</a:t>
            </a:r>
          </a:p>
          <a:p>
            <a:r>
              <a:rPr lang="en-US" dirty="0" smtClean="0"/>
              <a:t>3 had EW &lt; 0.5</a:t>
            </a:r>
            <a:endParaRPr lang="is-IS" dirty="0" smtClean="0"/>
          </a:p>
          <a:p>
            <a:r>
              <a:rPr lang="is-IS" dirty="0" smtClean="0"/>
              <a:t>15 Not classified as ‘Star Forming’ in BPT</a:t>
            </a:r>
          </a:p>
          <a:p>
            <a:pPr lvl="1"/>
            <a:r>
              <a:rPr lang="is-IS" dirty="0" smtClean="0"/>
              <a:t>(Seyfert, Composite, LINER)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08" y="2174795"/>
            <a:ext cx="4965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721" y="23577"/>
            <a:ext cx="2248161" cy="3151593"/>
          </a:xfrm>
        </p:spPr>
        <p:txBody>
          <a:bodyPr>
            <a:normAutofit/>
          </a:bodyPr>
          <a:lstStyle/>
          <a:p>
            <a:r>
              <a:rPr lang="en-US" dirty="0" smtClean="0"/>
              <a:t>Images of DR 12 Peas Stripe 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578"/>
            <a:ext cx="8229600" cy="1143000"/>
          </a:xfrm>
        </p:spPr>
        <p:txBody>
          <a:bodyPr/>
          <a:lstStyle/>
          <a:p>
            <a:r>
              <a:rPr lang="en-US" dirty="0" smtClean="0"/>
              <a:t>Images of peas Stripe 82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74" y="23578"/>
            <a:ext cx="5936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57" y="-1024723"/>
            <a:ext cx="6794500" cy="535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1832"/>
            <a:ext cx="4254973" cy="4216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07" y="2641154"/>
            <a:ext cx="4036093" cy="4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6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75872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</a:rPr>
              <a:t>Write up what I did this summer – in progress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7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(z, original 80 peas) = 0.275</a:t>
            </a:r>
          </a:p>
          <a:p>
            <a:r>
              <a:rPr lang="en-US" dirty="0" smtClean="0"/>
              <a:t>Angular Scale distance is 871.7 </a:t>
            </a:r>
            <a:r>
              <a:rPr lang="en-US" dirty="0" err="1" smtClean="0"/>
              <a:t>Mpc</a:t>
            </a:r>
            <a:r>
              <a:rPr lang="en-US" dirty="0" smtClean="0"/>
              <a:t> (per radian) or 0.004226 </a:t>
            </a:r>
            <a:r>
              <a:rPr lang="en-US" dirty="0" err="1" smtClean="0"/>
              <a:t>Mpc</a:t>
            </a:r>
            <a:r>
              <a:rPr lang="en-US" dirty="0" smtClean="0"/>
              <a:t>/”</a:t>
            </a:r>
          </a:p>
          <a:p>
            <a:r>
              <a:rPr lang="en-US" dirty="0" smtClean="0"/>
              <a:t>So 1 </a:t>
            </a:r>
            <a:r>
              <a:rPr lang="en-US" dirty="0" err="1" smtClean="0"/>
              <a:t>Mpc</a:t>
            </a:r>
            <a:r>
              <a:rPr lang="en-US" dirty="0" smtClean="0"/>
              <a:t> = 236” on the sky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3173" y="4008468"/>
            <a:ext cx="3833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>
                <a:solidFill>
                  <a:srgbClr val="FF0000"/>
                </a:solidFill>
              </a:rPr>
              <a:t>I had this too small previously!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9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578"/>
            <a:ext cx="8229600" cy="1143000"/>
          </a:xfrm>
        </p:spPr>
        <p:txBody>
          <a:bodyPr/>
          <a:lstStyle/>
          <a:p>
            <a:r>
              <a:rPr lang="en-US" dirty="0" smtClean="0"/>
              <a:t>Finding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4812" y="1600200"/>
            <a:ext cx="2041987" cy="4525963"/>
          </a:xfrm>
        </p:spPr>
        <p:txBody>
          <a:bodyPr/>
          <a:lstStyle/>
          <a:p>
            <a:pPr marL="0" indent="0">
              <a:buNone/>
            </a:pPr>
            <a:r>
              <a:rPr lang="is-IS" dirty="0" smtClean="0"/>
              <a:t>88258 objects near the origional 80 peas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571"/>
            <a:ext cx="5788370" cy="5758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464" y="4498053"/>
            <a:ext cx="2825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solidFill>
                  <a:schemeClr val="tx2">
                    <a:lumMod val="50000"/>
                  </a:schemeClr>
                </a:solidFill>
              </a:rPr>
              <a:t>This means 100s by each pea</a:t>
            </a:r>
            <a:endParaRPr lang="en-US" sz="30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8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" y="696590"/>
            <a:ext cx="5945849" cy="61849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4812" y="1600200"/>
            <a:ext cx="2041987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s-IS" dirty="0" smtClean="0"/>
              <a:t>88258 objects near the origional 80 peas</a:t>
            </a:r>
          </a:p>
          <a:p>
            <a:pPr marL="0" indent="0">
              <a:buNone/>
            </a:pPr>
            <a:r>
              <a:rPr lang="is-IS" dirty="0" smtClean="0"/>
              <a:t>ONLY 351 w/ spectra</a:t>
            </a:r>
          </a:p>
          <a:p>
            <a:pPr marL="0" indent="0" algn="just">
              <a:buNone/>
            </a:pPr>
            <a:r>
              <a:rPr lang="is-IS" dirty="0" smtClean="0"/>
              <a:t>Only 45 within +/- 0.1 z_pea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578"/>
            <a:ext cx="8229600" cy="1143000"/>
          </a:xfrm>
        </p:spPr>
        <p:txBody>
          <a:bodyPr/>
          <a:lstStyle/>
          <a:p>
            <a:r>
              <a:rPr lang="en-US" dirty="0" smtClean="0"/>
              <a:t>Finding Neighbors – still no </a:t>
            </a:r>
            <a:r>
              <a:rPr lang="en-US" dirty="0" err="1" smtClean="0"/>
              <a:t>speczs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9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921" y="1416606"/>
            <a:ext cx="20419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</a:t>
            </a:r>
            <a:r>
              <a:rPr lang="is-IS" dirty="0" smtClean="0"/>
              <a:t>f the 88k objects near the origional 80 peas</a:t>
            </a:r>
          </a:p>
          <a:p>
            <a:pPr marL="0" indent="0">
              <a:buNone/>
            </a:pPr>
            <a:r>
              <a:rPr lang="is-IS" dirty="0" smtClean="0"/>
              <a:t>ONLY 17k have photoz’s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5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Neighbors – looking for </a:t>
            </a:r>
            <a:r>
              <a:rPr lang="en-US" dirty="0" err="1" smtClean="0"/>
              <a:t>photoz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103"/>
            <a:ext cx="6763418" cy="43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5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comparison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spec catalog – NONE near in redshift &amp; </a:t>
            </a:r>
            <a:r>
              <a:rPr lang="en-US" dirty="0" err="1" smtClean="0"/>
              <a:t>z_mag</a:t>
            </a:r>
            <a:endParaRPr lang="en-US" dirty="0" smtClean="0"/>
          </a:p>
          <a:p>
            <a:r>
              <a:rPr lang="en-US" dirty="0" smtClean="0"/>
              <a:t>Searching </a:t>
            </a:r>
            <a:r>
              <a:rPr lang="en-US" dirty="0" err="1" smtClean="0"/>
              <a:t>photoz</a:t>
            </a:r>
            <a:r>
              <a:rPr lang="en-US" dirty="0" smtClean="0"/>
              <a:t>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6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Also, try </a:t>
            </a:r>
            <a:r>
              <a:rPr lang="en-US" dirty="0" err="1" smtClean="0"/>
              <a:t>palomar</a:t>
            </a:r>
            <a:r>
              <a:rPr lang="en-US" dirty="0" smtClean="0"/>
              <a:t>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near Peas?</a:t>
            </a:r>
          </a:p>
          <a:p>
            <a:r>
              <a:rPr lang="en-US" dirty="0" smtClean="0"/>
              <a:t>Deadline Sept.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4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861</Words>
  <Application>Microsoft Macintosh PowerPoint</Application>
  <PresentationFormat>On-screen Show (4:3)</PresentationFormat>
  <Paragraphs>118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Urry Group Weekly Update</vt:lpstr>
      <vt:lpstr>To Dos: </vt:lpstr>
      <vt:lpstr>PowerPoint Presentation</vt:lpstr>
      <vt:lpstr>Finding Neighbors</vt:lpstr>
      <vt:lpstr>Finding Neighbors</vt:lpstr>
      <vt:lpstr>Finding Neighbors – still no speczs</vt:lpstr>
      <vt:lpstr>Finding Neighbors – looking for photoz</vt:lpstr>
      <vt:lpstr>Finding a comparison sample</vt:lpstr>
      <vt:lpstr>Also, try palomar? </vt:lpstr>
      <vt:lpstr>Todos</vt:lpstr>
      <vt:lpstr>PowerPoint Presentation</vt:lpstr>
      <vt:lpstr>HST Search - PEAS</vt:lpstr>
      <vt:lpstr>Cleaning DR 12 Pea Sample</vt:lpstr>
      <vt:lpstr>Cleaning DR 12 Pea Sample</vt:lpstr>
      <vt:lpstr>PowerPoint Presentation</vt:lpstr>
      <vt:lpstr>Neighbors w/out spec/photoz</vt:lpstr>
      <vt:lpstr>Next (3) weeks</vt:lpstr>
      <vt:lpstr>PowerPoint Presentation</vt:lpstr>
      <vt:lpstr>Cardamone et al. 2009</vt:lpstr>
      <vt:lpstr>PowerPoint Presentation</vt:lpstr>
      <vt:lpstr>Mapping Environment of Green Peas</vt:lpstr>
      <vt:lpstr>Searching for Pea Neighbors</vt:lpstr>
      <vt:lpstr>To Dos: </vt:lpstr>
      <vt:lpstr>Photo-z catalog compared to spec for the DR12 Peas</vt:lpstr>
      <vt:lpstr>Search for Peas in DR12</vt:lpstr>
      <vt:lpstr>8 from Original 80 not recovered</vt:lpstr>
      <vt:lpstr>Images of DR 12 Peas Stripe 82</vt:lpstr>
      <vt:lpstr>Images of peas Stripe 82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Urry Group Weekly Update</dc:title>
  <dc:creator>Wheelock College</dc:creator>
  <cp:lastModifiedBy>Wheelock College</cp:lastModifiedBy>
  <cp:revision>103</cp:revision>
  <dcterms:created xsi:type="dcterms:W3CDTF">2016-07-07T13:01:48Z</dcterms:created>
  <dcterms:modified xsi:type="dcterms:W3CDTF">2016-08-25T19:12:06Z</dcterms:modified>
</cp:coreProperties>
</file>